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5" r:id="rId7"/>
    <p:sldMasterId id="2147484196" r:id="rId8"/>
    <p:sldMasterId id="2147484223" r:id="rId9"/>
  </p:sldMasterIdLst>
  <p:notesMasterIdLst>
    <p:notesMasterId r:id="rId39"/>
  </p:notesMasterIdLst>
  <p:handoutMasterIdLst>
    <p:handoutMasterId r:id="rId40"/>
  </p:handoutMasterIdLst>
  <p:sldIdLst>
    <p:sldId id="799" r:id="rId10"/>
    <p:sldId id="807" r:id="rId11"/>
    <p:sldId id="800" r:id="rId12"/>
    <p:sldId id="801" r:id="rId13"/>
    <p:sldId id="780" r:id="rId14"/>
    <p:sldId id="813" r:id="rId15"/>
    <p:sldId id="778" r:id="rId16"/>
    <p:sldId id="783" r:id="rId17"/>
    <p:sldId id="784" r:id="rId18"/>
    <p:sldId id="782" r:id="rId19"/>
    <p:sldId id="785" r:id="rId20"/>
    <p:sldId id="779" r:id="rId21"/>
    <p:sldId id="786" r:id="rId22"/>
    <p:sldId id="787" r:id="rId23"/>
    <p:sldId id="788" r:id="rId24"/>
    <p:sldId id="789" r:id="rId25"/>
    <p:sldId id="790" r:id="rId26"/>
    <p:sldId id="792" r:id="rId27"/>
    <p:sldId id="793" r:id="rId28"/>
    <p:sldId id="791" r:id="rId29"/>
    <p:sldId id="794" r:id="rId30"/>
    <p:sldId id="795" r:id="rId31"/>
    <p:sldId id="796" r:id="rId32"/>
    <p:sldId id="797" r:id="rId33"/>
    <p:sldId id="798" r:id="rId34"/>
    <p:sldId id="808" r:id="rId35"/>
    <p:sldId id="810" r:id="rId36"/>
    <p:sldId id="811" r:id="rId37"/>
    <p:sldId id="812"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55" autoAdjust="0"/>
  </p:normalViewPr>
  <p:slideViewPr>
    <p:cSldViewPr snapToGrid="0">
      <p:cViewPr varScale="1">
        <p:scale>
          <a:sx n="41" d="100"/>
          <a:sy n="41" d="100"/>
        </p:scale>
        <p:origin x="819" y="39"/>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8669"/>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5235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snippet from Module 3653-4, notice the </a:t>
            </a:r>
            <a:r>
              <a:rPr lang="en-US" dirty="0" smtClean="0"/>
              <a:t>Client ID and Client Secret are used to create a credential object.</a:t>
            </a:r>
            <a:endParaRPr lang="en-US" dirty="0"/>
          </a:p>
        </p:txBody>
      </p:sp>
      <p:sp>
        <p:nvSpPr>
          <p:cNvPr id="4" name="Date Placeholder 3"/>
          <p:cNvSpPr>
            <a:spLocks noGrp="1"/>
          </p:cNvSpPr>
          <p:nvPr>
            <p:ph type="dt" idx="10"/>
          </p:nvPr>
        </p:nvSpPr>
        <p:spPr/>
        <p:txBody>
          <a:bodyPr/>
          <a:lstStyle/>
          <a:p>
            <a:fld id="{9B6FC0A4-BFAA-4D5E-985B-0D17E8A86BD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4828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DiscoveryWin8</a:t>
            </a:r>
            <a:r>
              <a:rPr lang="en-US" baseline="0" dirty="0" smtClean="0"/>
              <a:t> app demonstrates the results of the API steps. The App *does not* use the O365 libraries, rather uses raw calls to the endpoints. This demo is intended to show the underlying functionality rather than hide it behind the library.</a:t>
            </a:r>
          </a:p>
          <a:p>
            <a:endParaRPr lang="en-US" baseline="0" dirty="0" smtClean="0"/>
          </a:p>
          <a:p>
            <a:r>
              <a:rPr lang="en-US" baseline="0" dirty="0" smtClean="0"/>
              <a:t>Original demo is at http://code.msdn.microsoft.com/Office-365-APIs-How-to-use-609102ea </a:t>
            </a:r>
          </a:p>
          <a:p>
            <a:r>
              <a:rPr lang="en-US" baseline="0" dirty="0" smtClean="0"/>
              <a:t>Demo is also in the Completed Projects folder</a:t>
            </a:r>
          </a:p>
        </p:txBody>
      </p:sp>
      <p:sp>
        <p:nvSpPr>
          <p:cNvPr id="4" name="Date Placeholder 3"/>
          <p:cNvSpPr>
            <a:spLocks noGrp="1"/>
          </p:cNvSpPr>
          <p:nvPr>
            <p:ph type="dt" idx="10"/>
          </p:nvPr>
        </p:nvSpPr>
        <p:spPr/>
        <p:txBody>
          <a:bodyPr/>
          <a:lstStyle/>
          <a:p>
            <a:fld id="{6B8BF90D-BD61-43D7-93E0-6CBEC8B2313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16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a quick introduction to</a:t>
            </a:r>
            <a:r>
              <a:rPr lang="en-US" baseline="0" dirty="0" smtClean="0"/>
              <a:t> the libraries. Following modules explore these in depth.</a:t>
            </a:r>
            <a:endParaRPr lang="en-US" dirty="0"/>
          </a:p>
        </p:txBody>
      </p:sp>
      <p:sp>
        <p:nvSpPr>
          <p:cNvPr id="4" name="Date Placeholder 3"/>
          <p:cNvSpPr>
            <a:spLocks noGrp="1"/>
          </p:cNvSpPr>
          <p:nvPr>
            <p:ph type="dt" idx="10"/>
          </p:nvPr>
        </p:nvSpPr>
        <p:spPr/>
        <p:txBody>
          <a:bodyPr/>
          <a:lstStyle/>
          <a:p>
            <a:fld id="{14FEFE75-68DA-4913-B3E8-A4425B5A08D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232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is a quick introduction to</a:t>
            </a:r>
            <a:r>
              <a:rPr lang="en-US" baseline="0" dirty="0" smtClean="0"/>
              <a:t> the libraries. Following modules explore these in depth.</a:t>
            </a:r>
            <a:endParaRPr lang="en-US" dirty="0" smtClean="0"/>
          </a:p>
        </p:txBody>
      </p:sp>
      <p:sp>
        <p:nvSpPr>
          <p:cNvPr id="4" name="Date Placeholder 3"/>
          <p:cNvSpPr>
            <a:spLocks noGrp="1"/>
          </p:cNvSpPr>
          <p:nvPr>
            <p:ph type="dt" idx="10"/>
          </p:nvPr>
        </p:nvSpPr>
        <p:spPr/>
        <p:txBody>
          <a:bodyPr/>
          <a:lstStyle/>
          <a:p>
            <a:fld id="{1389B73A-886E-4158-A147-4A30216E9FF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731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724C4EE-F663-444A-A194-1DBD96517A3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88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0809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11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67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71452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59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the release of the Office 365 APIs, device apps had to prompt users for credentials for</a:t>
            </a:r>
            <a:r>
              <a:rPr lang="en-US" baseline="0" dirty="0" smtClean="0"/>
              <a:t> the service, and in some cases the location of the resources. </a:t>
            </a:r>
          </a:p>
          <a:p>
            <a:r>
              <a:rPr lang="en-US" baseline="0" dirty="0" smtClean="0"/>
              <a:t>Storing credentials is very risky, and a worst practice.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12292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a:t>
            </a:r>
            <a:r>
              <a:rPr lang="en-US" baseline="0" dirty="0" smtClean="0"/>
              <a:t> Office 365 APIs, which leverage the Azure AD </a:t>
            </a:r>
            <a:r>
              <a:rPr lang="en-US" baseline="0" dirty="0" err="1" smtClean="0"/>
              <a:t>Oauth</a:t>
            </a:r>
            <a:r>
              <a:rPr lang="en-US" baseline="0" dirty="0" smtClean="0"/>
              <a:t> service, device apps no longer need to store user credentials.</a:t>
            </a:r>
          </a:p>
          <a:p>
            <a:r>
              <a:rPr lang="en-US" baseline="0" dirty="0" smtClean="0"/>
              <a:t>Azure AD has implemented a “Common Consent” dialog, providing a consistent interface for permission grants.</a:t>
            </a:r>
          </a:p>
          <a:p>
            <a:r>
              <a:rPr lang="en-US" baseline="0" dirty="0" smtClean="0"/>
              <a:t>Typically, </a:t>
            </a:r>
            <a:r>
              <a:rPr lang="en-US" baseline="0" dirty="0" err="1" smtClean="0"/>
              <a:t>OAuth</a:t>
            </a:r>
            <a:r>
              <a:rPr lang="en-US" baseline="0" dirty="0" smtClean="0"/>
              <a:t> is used to access a single resource. Common Consent is unique in that it can provide a token to Exchange Mail/Calendar/Contacts as well as SharePoint lists and files in OneDrive .</a:t>
            </a:r>
            <a:endParaRPr lang="en-US" dirty="0"/>
          </a:p>
        </p:txBody>
      </p:sp>
      <p:sp>
        <p:nvSpPr>
          <p:cNvPr id="4" name="Date Placeholder 3"/>
          <p:cNvSpPr>
            <a:spLocks noGrp="1"/>
          </p:cNvSpPr>
          <p:nvPr>
            <p:ph type="dt" idx="10"/>
          </p:nvPr>
        </p:nvSpPr>
        <p:spPr/>
        <p:txBody>
          <a:bodyPr/>
          <a:lstStyle/>
          <a:p>
            <a:fld id="{0056F32C-2241-48E6-8388-F77F68CEAFB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478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411708-D367-4C5A-9983-F6101344A5A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510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slide has animations **</a:t>
            </a:r>
          </a:p>
          <a:p>
            <a:endParaRPr lang="en-US" dirty="0" smtClean="0"/>
          </a:p>
          <a:p>
            <a:r>
              <a:rPr lang="en-US" dirty="0" smtClean="0"/>
              <a:t>To facilitate the issuance of tokens</a:t>
            </a:r>
            <a:r>
              <a:rPr lang="en-US" baseline="0" dirty="0" smtClean="0"/>
              <a:t> for multiple resources, a different approach is required.</a:t>
            </a:r>
          </a:p>
          <a:p>
            <a:endParaRPr lang="en-US" baseline="0" dirty="0" smtClean="0"/>
          </a:p>
          <a:p>
            <a:r>
              <a:rPr lang="en-US" baseline="0" dirty="0" smtClean="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smtClean="0"/>
          </a:p>
          <a:p>
            <a:r>
              <a:rPr lang="en-US" baseline="0" dirty="0" smtClean="0"/>
              <a:t>The authorization code is redeemed at the new Token Endpoint, which returns an access token and a refresh token. The token is issued for the resource identified in the authorization code request.</a:t>
            </a:r>
          </a:p>
          <a:p>
            <a:endParaRPr lang="en-US" baseline="0" dirty="0" smtClean="0"/>
          </a:p>
          <a:p>
            <a:r>
              <a:rPr lang="en-US" baseline="0" dirty="0" smtClean="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CB5694A4-E5F5-4266-9443-10864A97228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7308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Using the browser and Fiddler, the authentication</a:t>
            </a:r>
            <a:r>
              <a:rPr lang="en-US" baseline="0" dirty="0" smtClean="0"/>
              <a:t> and token issuance flow can be demonstrated without writing code. Exercise 2 in the lab has detailed steps. (Exercise 1 is a pre-requisite.)</a:t>
            </a:r>
            <a:endParaRPr lang="en-US" dirty="0" smtClean="0"/>
          </a:p>
          <a:p>
            <a:endParaRPr lang="en-US" dirty="0"/>
          </a:p>
        </p:txBody>
      </p:sp>
      <p:sp>
        <p:nvSpPr>
          <p:cNvPr id="4" name="Date Placeholder 3"/>
          <p:cNvSpPr>
            <a:spLocks noGrp="1"/>
          </p:cNvSpPr>
          <p:nvPr>
            <p:ph type="dt" idx="10"/>
          </p:nvPr>
        </p:nvSpPr>
        <p:spPr/>
        <p:txBody>
          <a:bodyPr/>
          <a:lstStyle/>
          <a:p>
            <a:fld id="{6B8BF90D-BD61-43D7-93E0-6CBEC8B2313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464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Although an Azure AD is included with Office 365, accessing it via the Azure Management Portal requires a “sign-up.” However, there are no charges from Azure for using AD. (Charges will occur if other services are used.)</a:t>
            </a:r>
            <a:endParaRPr lang="en-US" dirty="0"/>
          </a:p>
        </p:txBody>
      </p:sp>
      <p:sp>
        <p:nvSpPr>
          <p:cNvPr id="4" name="Date Placeholder 3"/>
          <p:cNvSpPr>
            <a:spLocks noGrp="1"/>
          </p:cNvSpPr>
          <p:nvPr>
            <p:ph type="dt" idx="10"/>
          </p:nvPr>
        </p:nvSpPr>
        <p:spPr/>
        <p:txBody>
          <a:bodyPr/>
          <a:lstStyle/>
          <a:p>
            <a:fld id="{4883B839-3E2D-461F-9C7C-0ECB651581F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295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04836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8856203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694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104382519"/>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8581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927387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119516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108396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056027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672871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601480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388797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6843813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607393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7770847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2990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67044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07793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24047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28527309"/>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81028942"/>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019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0656887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739393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7006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55508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8242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65201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39238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596217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388077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253087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238313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751778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07277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1151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78787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8919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9022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33326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04345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5885768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1584007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27470131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3978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6421535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234103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847394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699575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0166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4043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2572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4748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4986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4927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7676806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130719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36104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234675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022295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4159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065663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2193714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9613551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2194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058709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04132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179648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81705651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54234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3128344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510278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268344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1475581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768489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2351481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0886667"/>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024089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110503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7898934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9160882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61416843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0199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9767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0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2.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image" Target="../media/image12.png"/><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6.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7"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46"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91052787"/>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98341388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59932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100515883"/>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3.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jwt.io/" TargetMode="External"/><Relationship Id="rId2" Type="http://schemas.openxmlformats.org/officeDocument/2006/relationships/hyperlink" Target="http://blogs.msdn.com/b/kaevans/archive/2013/08/25/creating-a-fiddler-extension-for-sharepoint-2013-app-tokens.aspx" TargetMode="Externa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6.xml"/><Relationship Id="rId1" Type="http://schemas.openxmlformats.org/officeDocument/2006/relationships/slideLayout" Target="../slideLayouts/slideLayout76.xml"/><Relationship Id="rId5" Type="http://schemas.openxmlformats.org/officeDocument/2006/relationships/image" Target="../media/image39.emf"/><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7.xml"/><Relationship Id="rId1" Type="http://schemas.openxmlformats.org/officeDocument/2006/relationships/slideLayout" Target="../slideLayouts/slideLayout76.xml"/><Relationship Id="rId6" Type="http://schemas.openxmlformats.org/officeDocument/2006/relationships/image" Target="../media/image41.emf"/><Relationship Id="rId11" Type="http://schemas.openxmlformats.org/officeDocument/2006/relationships/image" Target="../media/image43.png"/><Relationship Id="rId5" Type="http://schemas.openxmlformats.org/officeDocument/2006/relationships/image" Target="../media/image40.emf"/><Relationship Id="rId10" Type="http://schemas.openxmlformats.org/officeDocument/2006/relationships/image" Target="../media/image4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12.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214138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Basics and Authentication Flow</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924954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12" dirty="0"/>
              <a:t>Authentication to Office 365 APIs using Resource Id</a:t>
            </a:r>
          </a:p>
        </p:txBody>
      </p:sp>
      <p:sp>
        <p:nvSpPr>
          <p:cNvPr id="2" name="Rectangle 1"/>
          <p:cNvSpPr/>
          <p:nvPr/>
        </p:nvSpPr>
        <p:spPr bwMode="auto">
          <a:xfrm>
            <a:off x="1015994" y="1935348"/>
            <a:ext cx="448096" cy="4242816"/>
          </a:xfrm>
          <a:prstGeom prst="rect">
            <a:avLst/>
          </a:prstGeom>
          <a:solidFill>
            <a:schemeClr val="tx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4202452" y="1935348"/>
            <a:ext cx="448096" cy="4242816"/>
          </a:xfrm>
          <a:prstGeom prst="rect">
            <a:avLst/>
          </a:prstGeom>
          <a:solidFill>
            <a:schemeClr val="accent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Rectangle 7"/>
          <p:cNvSpPr/>
          <p:nvPr/>
        </p:nvSpPr>
        <p:spPr bwMode="auto">
          <a:xfrm>
            <a:off x="7388910" y="1935348"/>
            <a:ext cx="448096" cy="4242816"/>
          </a:xfrm>
          <a:prstGeom prst="rect">
            <a:avLst/>
          </a:prstGeom>
          <a:solidFill>
            <a:schemeClr val="accent3"/>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 name="Rectangle 8"/>
          <p:cNvSpPr/>
          <p:nvPr/>
        </p:nvSpPr>
        <p:spPr bwMode="auto">
          <a:xfrm>
            <a:off x="10575369" y="1935348"/>
            <a:ext cx="448096" cy="4238949"/>
          </a:xfrm>
          <a:prstGeom prst="rect">
            <a:avLst/>
          </a:prstGeom>
          <a:solidFill>
            <a:schemeClr val="accent4"/>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 name="TextBox 9"/>
          <p:cNvSpPr txBox="1"/>
          <p:nvPr/>
        </p:nvSpPr>
        <p:spPr>
          <a:xfrm>
            <a:off x="418533" y="1467079"/>
            <a:ext cx="1906226"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Native Application</a:t>
            </a:r>
          </a:p>
        </p:txBody>
      </p:sp>
      <p:sp>
        <p:nvSpPr>
          <p:cNvPr id="11" name="TextBox 10"/>
          <p:cNvSpPr txBox="1"/>
          <p:nvPr/>
        </p:nvSpPr>
        <p:spPr>
          <a:xfrm>
            <a:off x="3331155" y="1188521"/>
            <a:ext cx="2341541"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Authorization</a:t>
            </a:r>
          </a:p>
          <a:p>
            <a:pPr algn="ctr">
              <a:lnSpc>
                <a:spcPct val="90000"/>
              </a:lnSpc>
              <a:spcAft>
                <a:spcPts val="588"/>
              </a:spcAft>
            </a:pPr>
            <a:r>
              <a:rPr lang="en-US" sz="1372" b="1" dirty="0">
                <a:solidFill>
                  <a:schemeClr val="bg2"/>
                </a:solidFill>
              </a:rPr>
              <a:t>Endpoint	</a:t>
            </a:r>
          </a:p>
        </p:txBody>
      </p:sp>
      <p:sp>
        <p:nvSpPr>
          <p:cNvPr id="12" name="TextBox 11"/>
          <p:cNvSpPr txBox="1"/>
          <p:nvPr/>
        </p:nvSpPr>
        <p:spPr>
          <a:xfrm>
            <a:off x="6864704" y="1188521"/>
            <a:ext cx="1689353" cy="74507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Azure AD Token</a:t>
            </a:r>
          </a:p>
          <a:p>
            <a:pPr algn="ctr">
              <a:lnSpc>
                <a:spcPct val="90000"/>
              </a:lnSpc>
              <a:spcAft>
                <a:spcPts val="588"/>
              </a:spcAft>
            </a:pPr>
            <a:r>
              <a:rPr lang="en-US" sz="1372" b="1" dirty="0">
                <a:solidFill>
                  <a:schemeClr val="bg2"/>
                </a:solidFill>
              </a:rPr>
              <a:t>Endpoint	</a:t>
            </a:r>
          </a:p>
        </p:txBody>
      </p:sp>
      <p:sp>
        <p:nvSpPr>
          <p:cNvPr id="13" name="TextBox 12"/>
          <p:cNvSpPr txBox="1"/>
          <p:nvPr/>
        </p:nvSpPr>
        <p:spPr>
          <a:xfrm>
            <a:off x="9925107" y="1467079"/>
            <a:ext cx="1548145" cy="479620"/>
          </a:xfrm>
          <a:prstGeom prst="rect">
            <a:avLst/>
          </a:prstGeom>
          <a:noFill/>
        </p:spPr>
        <p:txBody>
          <a:bodyPr wrap="none" lIns="179238" tIns="143391" rIns="179238" bIns="143391" rtlCol="0">
            <a:spAutoFit/>
          </a:bodyPr>
          <a:lstStyle/>
          <a:p>
            <a:pPr algn="ctr">
              <a:lnSpc>
                <a:spcPct val="90000"/>
              </a:lnSpc>
              <a:spcAft>
                <a:spcPts val="588"/>
              </a:spcAft>
            </a:pPr>
            <a:r>
              <a:rPr lang="en-US" sz="1372" b="1" dirty="0">
                <a:solidFill>
                  <a:schemeClr val="bg2"/>
                </a:solidFill>
              </a:rPr>
              <a:t>Office 365 API</a:t>
            </a:r>
          </a:p>
        </p:txBody>
      </p:sp>
      <p:cxnSp>
        <p:nvCxnSpPr>
          <p:cNvPr id="14" name="Straight Arrow Connector 13"/>
          <p:cNvCxnSpPr/>
          <p:nvPr/>
        </p:nvCxnSpPr>
        <p:spPr>
          <a:xfrm>
            <a:off x="1464090" y="2383443"/>
            <a:ext cx="273836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64090" y="2756856"/>
            <a:ext cx="273836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64090" y="3130270"/>
            <a:ext cx="2091113"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555203" y="2756857"/>
            <a:ext cx="0" cy="3734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73410" y="2010031"/>
            <a:ext cx="230534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Request authorization code</a:t>
            </a:r>
          </a:p>
        </p:txBody>
      </p:sp>
      <p:sp>
        <p:nvSpPr>
          <p:cNvPr id="21" name="TextBox 20"/>
          <p:cNvSpPr txBox="1"/>
          <p:nvPr/>
        </p:nvSpPr>
        <p:spPr>
          <a:xfrm>
            <a:off x="2089409" y="2379068"/>
            <a:ext cx="229855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Sign-in via browser pop-up</a:t>
            </a:r>
          </a:p>
        </p:txBody>
      </p:sp>
      <p:sp>
        <p:nvSpPr>
          <p:cNvPr id="22" name="TextBox 21"/>
          <p:cNvSpPr txBox="1"/>
          <p:nvPr/>
        </p:nvSpPr>
        <p:spPr>
          <a:xfrm>
            <a:off x="1451114" y="2760605"/>
            <a:ext cx="221623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authorization code</a:t>
            </a:r>
          </a:p>
        </p:txBody>
      </p:sp>
      <p:cxnSp>
        <p:nvCxnSpPr>
          <p:cNvPr id="24" name="Straight Arrow Connector 23"/>
          <p:cNvCxnSpPr/>
          <p:nvPr/>
        </p:nvCxnSpPr>
        <p:spPr>
          <a:xfrm>
            <a:off x="1469561" y="3802413"/>
            <a:ext cx="5919350"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1114" y="4250509"/>
            <a:ext cx="591935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1646" y="3443673"/>
            <a:ext cx="5769893"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Redeem authorization code and acquire access token for Office 365 resource</a:t>
            </a:r>
          </a:p>
        </p:txBody>
      </p:sp>
      <p:sp>
        <p:nvSpPr>
          <p:cNvPr id="27" name="TextBox 26"/>
          <p:cNvSpPr txBox="1"/>
          <p:nvPr/>
        </p:nvSpPr>
        <p:spPr>
          <a:xfrm>
            <a:off x="1384465" y="4264426"/>
            <a:ext cx="3057515"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access token and refresh token</a:t>
            </a:r>
          </a:p>
        </p:txBody>
      </p:sp>
      <p:cxnSp>
        <p:nvCxnSpPr>
          <p:cNvPr id="32" name="Straight Arrow Connector 31"/>
          <p:cNvCxnSpPr/>
          <p:nvPr/>
        </p:nvCxnSpPr>
        <p:spPr>
          <a:xfrm>
            <a:off x="1486969" y="5266578"/>
            <a:ext cx="90829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92430" y="5370748"/>
            <a:ext cx="1916532"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Return Http Response</a:t>
            </a:r>
          </a:p>
        </p:txBody>
      </p:sp>
      <p:sp>
        <p:nvSpPr>
          <p:cNvPr id="34" name="TextBox 33"/>
          <p:cNvSpPr txBox="1"/>
          <p:nvPr/>
        </p:nvSpPr>
        <p:spPr>
          <a:xfrm>
            <a:off x="1400116" y="4882869"/>
            <a:ext cx="3301911" cy="452472"/>
          </a:xfrm>
          <a:prstGeom prst="rect">
            <a:avLst/>
          </a:prstGeom>
          <a:noFill/>
        </p:spPr>
        <p:txBody>
          <a:bodyPr wrap="none" lIns="179238" tIns="143391" rIns="179238" bIns="143391" rtlCol="0">
            <a:spAutoFit/>
          </a:bodyPr>
          <a:lstStyle/>
          <a:p>
            <a:pPr>
              <a:lnSpc>
                <a:spcPct val="90000"/>
              </a:lnSpc>
              <a:spcAft>
                <a:spcPts val="588"/>
              </a:spcAft>
            </a:pPr>
            <a:r>
              <a:rPr lang="en-US" sz="1176" b="1" dirty="0">
                <a:solidFill>
                  <a:schemeClr val="bg2"/>
                </a:solidFill>
              </a:rPr>
              <a:t>Call Office 365 API using the access token</a:t>
            </a:r>
          </a:p>
        </p:txBody>
      </p:sp>
      <p:cxnSp>
        <p:nvCxnSpPr>
          <p:cNvPr id="35" name="Straight Arrow Connector 34"/>
          <p:cNvCxnSpPr/>
          <p:nvPr/>
        </p:nvCxnSpPr>
        <p:spPr>
          <a:xfrm>
            <a:off x="1473769" y="5722547"/>
            <a:ext cx="908293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6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OAUTH AUTHENTICATION FLOW</a:t>
            </a:r>
            <a:endParaRPr lang="en-US" dirty="0"/>
          </a:p>
        </p:txBody>
      </p:sp>
    </p:spTree>
    <p:extLst>
      <p:ext uri="{BB962C8B-B14F-4D97-AF65-F5344CB8AC3E}">
        <p14:creationId xmlns:p14="http://schemas.microsoft.com/office/powerpoint/2010/main" val="502007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Registration &amp; Authentication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89336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Included in Office 365 Subscription</a:t>
            </a:r>
          </a:p>
          <a:p>
            <a:r>
              <a:rPr lang="en-US" dirty="0" smtClean="0"/>
              <a:t>Users &amp; Groups managed in Office</a:t>
            </a:r>
            <a:r>
              <a:rPr lang="en-US" baseline="0" dirty="0" smtClean="0"/>
              <a:t> 365 Portal</a:t>
            </a:r>
          </a:p>
          <a:p>
            <a:pPr lvl="1"/>
            <a:r>
              <a:rPr lang="en-US" dirty="0" smtClean="0"/>
              <a:t>Changes persisted</a:t>
            </a:r>
            <a:r>
              <a:rPr lang="en-US" baseline="0" dirty="0" smtClean="0"/>
              <a:t> in Azure AD</a:t>
            </a:r>
          </a:p>
          <a:p>
            <a:pPr lvl="0"/>
            <a:endParaRPr lang="en-US" dirty="0"/>
          </a:p>
        </p:txBody>
      </p:sp>
      <p:sp>
        <p:nvSpPr>
          <p:cNvPr id="6" name="Title 5"/>
          <p:cNvSpPr>
            <a:spLocks noGrp="1"/>
          </p:cNvSpPr>
          <p:nvPr>
            <p:ph type="title"/>
          </p:nvPr>
        </p:nvSpPr>
        <p:spPr/>
        <p:txBody>
          <a:bodyPr/>
          <a:lstStyle/>
          <a:p>
            <a:r>
              <a:rPr lang="en-US" dirty="0" smtClean="0"/>
              <a:t>Azure Active</a:t>
            </a:r>
            <a:r>
              <a:rPr lang="en-US" baseline="0" dirty="0" smtClean="0"/>
              <a:t> Directory (Azure AD)</a:t>
            </a:r>
            <a:endParaRPr lang="en-US" dirty="0"/>
          </a:p>
        </p:txBody>
      </p:sp>
      <p:pic>
        <p:nvPicPr>
          <p:cNvPr id="2" name="Picture 1"/>
          <p:cNvPicPr>
            <a:picLocks noChangeAspect="1"/>
          </p:cNvPicPr>
          <p:nvPr/>
        </p:nvPicPr>
        <p:blipFill rotWithShape="1">
          <a:blip r:embed="rId3"/>
          <a:srcRect b="8309"/>
          <a:stretch/>
        </p:blipFill>
        <p:spPr>
          <a:xfrm>
            <a:off x="519112" y="3423725"/>
            <a:ext cx="6325148" cy="3277113"/>
          </a:xfrm>
          <a:prstGeom prst="rect">
            <a:avLst/>
          </a:prstGeom>
        </p:spPr>
      </p:pic>
      <p:pic>
        <p:nvPicPr>
          <p:cNvPr id="3" name="Picture 2"/>
          <p:cNvPicPr>
            <a:picLocks noChangeAspect="1"/>
          </p:cNvPicPr>
          <p:nvPr/>
        </p:nvPicPr>
        <p:blipFill>
          <a:blip r:embed="rId4"/>
          <a:stretch>
            <a:fillRect/>
          </a:stretch>
        </p:blipFill>
        <p:spPr>
          <a:xfrm>
            <a:off x="4352291" y="3156474"/>
            <a:ext cx="7315834" cy="2545301"/>
          </a:xfrm>
          <a:prstGeom prst="rect">
            <a:avLst/>
          </a:prstGeom>
        </p:spPr>
      </p:pic>
    </p:spTree>
    <p:extLst>
      <p:ext uri="{BB962C8B-B14F-4D97-AF65-F5344CB8AC3E}">
        <p14:creationId xmlns:p14="http://schemas.microsoft.com/office/powerpoint/2010/main" val="165816647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Application Types</a:t>
            </a:r>
          </a:p>
          <a:p>
            <a:pPr lvl="1"/>
            <a:r>
              <a:rPr lang="en-US" dirty="0" smtClean="0"/>
              <a:t>Custom developed</a:t>
            </a:r>
          </a:p>
          <a:p>
            <a:pPr lvl="1"/>
            <a:r>
              <a:rPr lang="en-US" dirty="0" smtClean="0"/>
              <a:t>Third-party, published in the gallery</a:t>
            </a:r>
          </a:p>
          <a:p>
            <a:pPr lvl="2"/>
            <a:r>
              <a:rPr lang="en-US" dirty="0" smtClean="0"/>
              <a:t>Office</a:t>
            </a:r>
            <a:r>
              <a:rPr lang="en-US" baseline="0" dirty="0" smtClean="0"/>
              <a:t> 365 SharePoint, Exchange</a:t>
            </a:r>
          </a:p>
          <a:p>
            <a:pPr lvl="2"/>
            <a:r>
              <a:rPr lang="en-US" baseline="0" dirty="0" smtClean="0"/>
              <a:t>Dynamics CRM</a:t>
            </a:r>
          </a:p>
          <a:p>
            <a:pPr lvl="2"/>
            <a:r>
              <a:rPr lang="en-US" baseline="0" dirty="0" smtClean="0"/>
              <a:t>Thousands of others</a:t>
            </a:r>
            <a:endParaRPr lang="en-US" dirty="0" smtClean="0"/>
          </a:p>
          <a:p>
            <a:pPr lvl="1"/>
            <a:endParaRPr lang="en-US" dirty="0" smtClean="0"/>
          </a:p>
          <a:p>
            <a:pPr lvl="0"/>
            <a:r>
              <a:rPr lang="en-US" dirty="0" smtClean="0"/>
              <a:t>Custom Applications</a:t>
            </a:r>
          </a:p>
          <a:p>
            <a:pPr lvl="1"/>
            <a:r>
              <a:rPr lang="en-US" dirty="0" smtClean="0"/>
              <a:t>Web Application and/or </a:t>
            </a:r>
            <a:r>
              <a:rPr lang="en-US" dirty="0" err="1" smtClean="0"/>
              <a:t>WebAPI</a:t>
            </a:r>
            <a:r>
              <a:rPr lang="en-US" dirty="0" smtClean="0"/>
              <a:t> </a:t>
            </a:r>
          </a:p>
          <a:p>
            <a:pPr lvl="1"/>
            <a:r>
              <a:rPr lang="en-US" dirty="0" smtClean="0"/>
              <a:t>Native Client</a:t>
            </a:r>
          </a:p>
        </p:txBody>
      </p:sp>
      <p:sp>
        <p:nvSpPr>
          <p:cNvPr id="5" name="Title 4"/>
          <p:cNvSpPr>
            <a:spLocks noGrp="1"/>
          </p:cNvSpPr>
          <p:nvPr>
            <p:ph type="title"/>
          </p:nvPr>
        </p:nvSpPr>
        <p:spPr/>
        <p:txBody>
          <a:bodyPr/>
          <a:lstStyle/>
          <a:p>
            <a:r>
              <a:rPr lang="en-US" dirty="0" smtClean="0"/>
              <a:t>Application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5300663" y="1423146"/>
            <a:ext cx="6367462" cy="443919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5441157" y="3196993"/>
            <a:ext cx="4801016" cy="3429297"/>
          </a:xfrm>
          <a:prstGeom prst="rect">
            <a:avLst/>
          </a:prstGeom>
          <a:ln>
            <a:solidFill>
              <a:schemeClr val="accent1"/>
            </a:solidFill>
          </a:ln>
        </p:spPr>
      </p:pic>
    </p:spTree>
    <p:extLst>
      <p:ext uri="{BB962C8B-B14F-4D97-AF65-F5344CB8AC3E}">
        <p14:creationId xmlns:p14="http://schemas.microsoft.com/office/powerpoint/2010/main" val="2700441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Key information</a:t>
            </a:r>
          </a:p>
          <a:p>
            <a:pPr lvl="1"/>
            <a:r>
              <a:rPr lang="en-US" dirty="0" smtClean="0"/>
              <a:t>Client ID</a:t>
            </a:r>
          </a:p>
          <a:p>
            <a:pPr lvl="1"/>
            <a:r>
              <a:rPr lang="en-US" dirty="0" smtClean="0"/>
              <a:t>Keys (aka Client Secret)</a:t>
            </a:r>
          </a:p>
          <a:p>
            <a:pPr lvl="1"/>
            <a:r>
              <a:rPr lang="en-US" baseline="0" dirty="0" smtClean="0"/>
              <a:t>Redirect /Sign-On URI</a:t>
            </a:r>
          </a:p>
        </p:txBody>
      </p:sp>
      <p:sp>
        <p:nvSpPr>
          <p:cNvPr id="3" name="Title 2"/>
          <p:cNvSpPr>
            <a:spLocks noGrp="1"/>
          </p:cNvSpPr>
          <p:nvPr>
            <p:ph type="title"/>
          </p:nvPr>
        </p:nvSpPr>
        <p:spPr/>
        <p:txBody>
          <a:bodyPr/>
          <a:lstStyle/>
          <a:p>
            <a:r>
              <a:rPr lang="en-US" dirty="0" smtClean="0"/>
              <a:t>Custom Application</a:t>
            </a:r>
            <a:r>
              <a:rPr lang="en-US" baseline="0" dirty="0" smtClean="0"/>
              <a:t> Registration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3911706" y="1447799"/>
            <a:ext cx="7756419" cy="4386686"/>
          </a:xfrm>
          <a:prstGeom prst="rect">
            <a:avLst/>
          </a:prstGeom>
        </p:spPr>
      </p:pic>
    </p:spTree>
    <p:extLst>
      <p:ext uri="{BB962C8B-B14F-4D97-AF65-F5344CB8AC3E}">
        <p14:creationId xmlns:p14="http://schemas.microsoft.com/office/powerpoint/2010/main" val="8309167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b="0" kern="1200" spc="-70" baseline="0" dirty="0" smtClean="0">
                <a:gradFill>
                  <a:gsLst>
                    <a:gs pos="100000">
                      <a:schemeClr val="bg2"/>
                    </a:gs>
                    <a:gs pos="0">
                      <a:schemeClr val="bg2"/>
                    </a:gs>
                  </a:gsLst>
                  <a:lin ang="5400000" scaled="0"/>
                </a:gradFill>
                <a:effectLst/>
                <a:latin typeface="+mj-lt"/>
                <a:ea typeface="+mn-ea"/>
                <a:cs typeface="+mn-cs"/>
              </a:rPr>
              <a:t>App Authentication uses Client ID/Secret</a:t>
            </a:r>
          </a:p>
          <a:p>
            <a:pPr lvl="1"/>
            <a:r>
              <a:rPr lang="en-US" baseline="0" dirty="0" smtClean="0"/>
              <a:t>Protect this information just as you would a user name / password</a:t>
            </a:r>
            <a:endParaRPr lang="en-US" dirty="0"/>
          </a:p>
        </p:txBody>
      </p:sp>
      <p:sp>
        <p:nvSpPr>
          <p:cNvPr id="3" name="Title 2"/>
          <p:cNvSpPr>
            <a:spLocks noGrp="1"/>
          </p:cNvSpPr>
          <p:nvPr>
            <p:ph type="title"/>
          </p:nvPr>
        </p:nvSpPr>
        <p:spPr/>
        <p:txBody>
          <a:bodyPr/>
          <a:lstStyle/>
          <a:p>
            <a:pPr lvl="0"/>
            <a:r>
              <a:rPr lang="en-US" baseline="0" dirty="0" smtClean="0"/>
              <a:t>Application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stretch>
            <a:fillRect/>
          </a:stretch>
        </p:blipFill>
        <p:spPr>
          <a:xfrm>
            <a:off x="1081386" y="2972709"/>
            <a:ext cx="8249257" cy="1570717"/>
          </a:xfrm>
          <a:prstGeom prst="rect">
            <a:avLst/>
          </a:prstGeom>
        </p:spPr>
      </p:pic>
    </p:spTree>
    <p:extLst>
      <p:ext uri="{BB962C8B-B14F-4D97-AF65-F5344CB8AC3E}">
        <p14:creationId xmlns:p14="http://schemas.microsoft.com/office/powerpoint/2010/main" val="2127879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09542"/>
            <a:ext cx="10565606" cy="997196"/>
          </a:xfrm>
        </p:spPr>
        <p:txBody>
          <a:bodyPr/>
          <a:lstStyle/>
          <a:p>
            <a:r>
              <a:rPr lang="en-US" dirty="0" smtClean="0"/>
              <a:t>Office 365 Discovery Service</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86693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Returns</a:t>
            </a:r>
            <a:r>
              <a:rPr lang="en-US" baseline="0" dirty="0" smtClean="0"/>
              <a:t> a collection of endpoints specific to current user</a:t>
            </a:r>
          </a:p>
          <a:p>
            <a:r>
              <a:rPr lang="en-US" dirty="0" smtClean="0"/>
              <a:t>Intended as the starting point for application</a:t>
            </a:r>
          </a:p>
          <a:p>
            <a:pPr lvl="1"/>
            <a:r>
              <a:rPr lang="en-US" dirty="0" smtClean="0"/>
              <a:t>1. Sign-In</a:t>
            </a:r>
          </a:p>
          <a:p>
            <a:pPr lvl="1"/>
            <a:r>
              <a:rPr lang="en-US" dirty="0" smtClean="0"/>
              <a:t>2. Get authorized</a:t>
            </a:r>
          </a:p>
          <a:p>
            <a:pPr lvl="1"/>
            <a:r>
              <a:rPr lang="en-US" dirty="0" smtClean="0"/>
              <a:t>3. Discover endpoints for resource</a:t>
            </a:r>
          </a:p>
          <a:p>
            <a:pPr lvl="1"/>
            <a:r>
              <a:rPr lang="en-US" dirty="0" smtClean="0"/>
              <a:t>4. Get</a:t>
            </a:r>
            <a:r>
              <a:rPr lang="en-US" baseline="0" dirty="0" smtClean="0"/>
              <a:t> Token</a:t>
            </a:r>
          </a:p>
          <a:p>
            <a:pPr lvl="1"/>
            <a:r>
              <a:rPr lang="en-US" baseline="0" dirty="0" smtClean="0"/>
              <a:t>5. Access resource</a:t>
            </a:r>
          </a:p>
          <a:p>
            <a:pPr lvl="0"/>
            <a:r>
              <a:rPr lang="en-US" dirty="0" smtClean="0"/>
              <a:t>API</a:t>
            </a:r>
            <a:r>
              <a:rPr lang="en-US" baseline="0" dirty="0" smtClean="0"/>
              <a:t> Libraries simplify necessary code</a:t>
            </a:r>
          </a:p>
        </p:txBody>
      </p:sp>
      <p:sp>
        <p:nvSpPr>
          <p:cNvPr id="2" name="Title 1"/>
          <p:cNvSpPr>
            <a:spLocks noGrp="1"/>
          </p:cNvSpPr>
          <p:nvPr>
            <p:ph type="title"/>
          </p:nvPr>
        </p:nvSpPr>
        <p:spPr/>
        <p:txBody>
          <a:bodyPr/>
          <a:lstStyle/>
          <a:p>
            <a:r>
              <a:rPr lang="en-US" dirty="0" smtClean="0"/>
              <a:t>O365 Discovery Service</a:t>
            </a:r>
            <a:endParaRPr lang="en-US" dirty="0"/>
          </a:p>
        </p:txBody>
      </p:sp>
    </p:spTree>
    <p:extLst>
      <p:ext uri="{BB962C8B-B14F-4D97-AF65-F5344CB8AC3E}">
        <p14:creationId xmlns:p14="http://schemas.microsoft.com/office/powerpoint/2010/main" val="1047649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algn="ctr" defTabSz="912645"/>
            <a:endParaRPr lang="en-US" sz="1735" dirty="0">
              <a:solidFill>
                <a:srgbClr val="FFFFFF"/>
              </a:solidFill>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4001"/>
              <a:endParaRPr lang="en-US" sz="1836" dirty="0">
                <a:solidFill>
                  <a:srgbClr val="000000"/>
                </a:solidFill>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416522938"/>
              </p:ext>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algn="ctr"/>
            <a:r>
              <a:rPr lang="en-US" sz="3600" spc="-70" dirty="0" smtClean="0"/>
              <a:t>dev.office.com/training</a:t>
            </a:r>
          </a:p>
        </p:txBody>
      </p:sp>
    </p:spTree>
    <p:extLst>
      <p:ext uri="{BB962C8B-B14F-4D97-AF65-F5344CB8AC3E}">
        <p14:creationId xmlns:p14="http://schemas.microsoft.com/office/powerpoint/2010/main" val="24766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DISCOVERY SERVICE</a:t>
            </a:r>
            <a:endParaRPr lang="en-US" dirty="0"/>
          </a:p>
        </p:txBody>
      </p:sp>
    </p:spTree>
    <p:extLst>
      <p:ext uri="{BB962C8B-B14F-4D97-AF65-F5344CB8AC3E}">
        <p14:creationId xmlns:p14="http://schemas.microsoft.com/office/powerpoint/2010/main" val="92989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Mail /</a:t>
            </a:r>
            <a:r>
              <a:rPr lang="en-US" baseline="0" dirty="0" smtClean="0"/>
              <a:t> Calendar / Contacts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DiscoverResourceAsync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and </a:t>
            </a:r>
            <a:r>
              <a:rPr lang="en-US" baseline="0" dirty="0" err="1" smtClean="0"/>
              <a:t>TenantId</a:t>
            </a:r>
            <a:endParaRPr lang="en-US" baseline="0" dirty="0" smtClean="0"/>
          </a:p>
          <a:p>
            <a:pPr lvl="2"/>
            <a:r>
              <a:rPr lang="en-US" baseline="0" dirty="0" smtClean="0"/>
              <a:t>* Does not return an endpoint, since this a static endpoint (https://outlook.office365.com) *</a:t>
            </a:r>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1081386" y="4102361"/>
            <a:ext cx="8641558" cy="2169852"/>
          </a:xfrm>
          <a:prstGeom prst="rect">
            <a:avLst/>
          </a:prstGeom>
          <a:noFill/>
          <a:ln>
            <a:solidFill>
              <a:schemeClr val="accent1"/>
            </a:solidFill>
          </a:ln>
        </p:spPr>
      </p:pic>
    </p:spTree>
    <p:extLst>
      <p:ext uri="{BB962C8B-B14F-4D97-AF65-F5344CB8AC3E}">
        <p14:creationId xmlns:p14="http://schemas.microsoft.com/office/powerpoint/2010/main" val="38837092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My Files /</a:t>
            </a:r>
            <a:r>
              <a:rPr lang="en-US" baseline="0" dirty="0" smtClean="0"/>
              <a:t> SharePoint Sites</a:t>
            </a:r>
            <a:endParaRPr lang="en-US" dirty="0" smtClean="0"/>
          </a:p>
          <a:p>
            <a:pPr lvl="2"/>
            <a:r>
              <a:rPr lang="en-US" dirty="0" smtClean="0"/>
              <a:t>Create a Discovery Context</a:t>
            </a:r>
          </a:p>
          <a:p>
            <a:pPr lvl="2"/>
            <a:r>
              <a:rPr lang="en-US" dirty="0" smtClean="0"/>
              <a:t>Call</a:t>
            </a:r>
            <a:r>
              <a:rPr lang="en-US" baseline="0" dirty="0" smtClean="0"/>
              <a:t> </a:t>
            </a:r>
            <a:r>
              <a:rPr lang="en-US" baseline="0" dirty="0" err="1" smtClean="0"/>
              <a:t>DiscoverCapabilityAsync</a:t>
            </a:r>
            <a:r>
              <a:rPr lang="en-US" baseline="0" dirty="0" smtClean="0"/>
              <a:t>() method, passing a string that identifies the resource required</a:t>
            </a:r>
          </a:p>
          <a:p>
            <a:pPr lvl="2"/>
            <a:r>
              <a:rPr lang="en-US" baseline="0" dirty="0" smtClean="0"/>
              <a:t>Returns the </a:t>
            </a:r>
            <a:r>
              <a:rPr lang="en-US" baseline="0" dirty="0" err="1" smtClean="0"/>
              <a:t>UserId</a:t>
            </a:r>
            <a:r>
              <a:rPr lang="en-US" baseline="0" dirty="0" smtClean="0"/>
              <a:t>, </a:t>
            </a:r>
            <a:r>
              <a:rPr lang="en-US" baseline="0" dirty="0" err="1" smtClean="0"/>
              <a:t>TenantId</a:t>
            </a:r>
            <a:r>
              <a:rPr lang="en-US" baseline="0" dirty="0" smtClean="0"/>
              <a:t> and Endpoint</a:t>
            </a:r>
          </a:p>
          <a:p>
            <a:pPr lvl="2"/>
            <a:endParaRPr lang="en-US" baseline="0" dirty="0" smtClean="0"/>
          </a:p>
          <a:p>
            <a:pPr lvl="1"/>
            <a:endParaRPr lang="en-US" dirty="0"/>
          </a:p>
        </p:txBody>
      </p:sp>
      <p:sp>
        <p:nvSpPr>
          <p:cNvPr id="3" name="Title 2"/>
          <p:cNvSpPr>
            <a:spLocks noGrp="1"/>
          </p:cNvSpPr>
          <p:nvPr>
            <p:ph type="title"/>
          </p:nvPr>
        </p:nvSpPr>
        <p:spPr/>
        <p:txBody>
          <a:bodyPr/>
          <a:lstStyle/>
          <a:p>
            <a:r>
              <a:rPr lang="en-US" dirty="0" smtClean="0"/>
              <a:t>Office 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6" name="Picture 5"/>
          <p:cNvPicPr>
            <a:picLocks noChangeAspect="1"/>
          </p:cNvPicPr>
          <p:nvPr/>
        </p:nvPicPr>
        <p:blipFill>
          <a:blip r:embed="rId3"/>
          <a:stretch>
            <a:fillRect/>
          </a:stretch>
        </p:blipFill>
        <p:spPr>
          <a:xfrm>
            <a:off x="1081386" y="3895027"/>
            <a:ext cx="8897665" cy="2234159"/>
          </a:xfrm>
          <a:prstGeom prst="rect">
            <a:avLst/>
          </a:prstGeom>
          <a:ln>
            <a:solidFill>
              <a:schemeClr val="accent1"/>
            </a:solidFill>
          </a:ln>
        </p:spPr>
      </p:pic>
    </p:spTree>
    <p:extLst>
      <p:ext uri="{BB962C8B-B14F-4D97-AF65-F5344CB8AC3E}">
        <p14:creationId xmlns:p14="http://schemas.microsoft.com/office/powerpoint/2010/main" val="2799734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Tree>
    <p:extLst>
      <p:ext uri="{BB962C8B-B14F-4D97-AF65-F5344CB8AC3E}">
        <p14:creationId xmlns:p14="http://schemas.microsoft.com/office/powerpoint/2010/main" val="13985016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Login</a:t>
            </a:r>
            <a:r>
              <a:rPr lang="en-US" baseline="0" dirty="0" smtClean="0"/>
              <a:t> Errors</a:t>
            </a:r>
          </a:p>
          <a:p>
            <a:pPr lvl="1"/>
            <a:r>
              <a:rPr lang="en-US" dirty="0" smtClean="0"/>
              <a:t>Shown on web page</a:t>
            </a:r>
          </a:p>
          <a:p>
            <a:r>
              <a:rPr lang="en-US" dirty="0" smtClean="0"/>
              <a:t>Fiddler</a:t>
            </a:r>
          </a:p>
          <a:p>
            <a:pPr lvl="1"/>
            <a:r>
              <a:rPr lang="en-US" dirty="0" smtClean="0"/>
              <a:t>Shows response</a:t>
            </a:r>
            <a:r>
              <a:rPr lang="en-US" baseline="0" dirty="0" smtClean="0"/>
              <a:t> / request from apps running on local computer</a:t>
            </a:r>
          </a:p>
          <a:p>
            <a:pPr lvl="0"/>
            <a:r>
              <a:rPr lang="en-US" dirty="0" smtClean="0"/>
              <a:t>Review Response as JSON</a:t>
            </a:r>
          </a:p>
          <a:p>
            <a:pPr lvl="1"/>
            <a:r>
              <a:rPr lang="en-US" dirty="0" smtClean="0"/>
              <a:t>Authentication</a:t>
            </a:r>
            <a:r>
              <a:rPr lang="en-US" baseline="0" dirty="0" smtClean="0"/>
              <a:t> errors (invalid values)</a:t>
            </a:r>
          </a:p>
        </p:txBody>
      </p:sp>
      <p:sp>
        <p:nvSpPr>
          <p:cNvPr id="3" name="Title 2"/>
          <p:cNvSpPr>
            <a:spLocks noGrp="1"/>
          </p:cNvSpPr>
          <p:nvPr>
            <p:ph type="title"/>
          </p:nvPr>
        </p:nvSpPr>
        <p:spPr/>
        <p:txBody>
          <a:bodyPr/>
          <a:lstStyle/>
          <a:p>
            <a:r>
              <a:rPr lang="en-US" dirty="0" smtClean="0"/>
              <a:t>Troubleshooting Errors in </a:t>
            </a:r>
            <a:r>
              <a:rPr lang="en-US" dirty="0" err="1" smtClean="0"/>
              <a:t>Auth</a:t>
            </a:r>
            <a:r>
              <a:rPr lang="en-US" dirty="0" smtClean="0"/>
              <a:t> flow</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Rectangle 4"/>
          <p:cNvSpPr/>
          <p:nvPr/>
        </p:nvSpPr>
        <p:spPr>
          <a:xfrm>
            <a:off x="1081386" y="5172075"/>
            <a:ext cx="9062739" cy="923330"/>
          </a:xfrm>
          <a:prstGeom prst="rect">
            <a:avLst/>
          </a:prstGeom>
        </p:spPr>
        <p:txBody>
          <a:bodyPr wrap="square">
            <a:spAutoFit/>
          </a:bodyPr>
          <a:lstStyle/>
          <a:p>
            <a:r>
              <a:rPr lang="en-US" dirty="0">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r>
              <a:rPr lang="en-US" dirty="0" smtClean="0">
                <a:latin typeface="Lucida Console" panose="020B0609040504020204" pitchFamily="49"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267521" y="1447799"/>
            <a:ext cx="5124730" cy="1438276"/>
          </a:xfrm>
          <a:prstGeom prst="rect">
            <a:avLst/>
          </a:prstGeom>
          <a:ln>
            <a:solidFill>
              <a:schemeClr val="accent1"/>
            </a:solidFill>
          </a:ln>
        </p:spPr>
      </p:pic>
    </p:spTree>
    <p:extLst>
      <p:ext uri="{BB962C8B-B14F-4D97-AF65-F5344CB8AC3E}">
        <p14:creationId xmlns:p14="http://schemas.microsoft.com/office/powerpoint/2010/main" val="36539477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Fiddler</a:t>
            </a:r>
          </a:p>
          <a:p>
            <a:pPr lvl="1" rtl="0" eaLnBrk="1" fontAlgn="auto" latinLnBrk="0" hangingPunct="1"/>
            <a:r>
              <a:rPr lang="en-US" dirty="0"/>
              <a:t>Extension to view SharePoint 2013 App Tokens</a:t>
            </a:r>
          </a:p>
          <a:p>
            <a:pPr lvl="2" rtl="0" eaLnBrk="1" fontAlgn="auto" latinLnBrk="0" hangingPunct="1"/>
            <a:r>
              <a:rPr lang="en-US" sz="2000" kern="1200" spc="-70" baseline="0" dirty="0" smtClean="0">
                <a:gradFill>
                  <a:gsLst>
                    <a:gs pos="100000">
                      <a:schemeClr val="bg2"/>
                    </a:gs>
                    <a:gs pos="0">
                      <a:schemeClr val="bg2"/>
                    </a:gs>
                  </a:gsLst>
                  <a:lin ang="5400000" scaled="0"/>
                </a:gradFill>
                <a:effectLst/>
                <a:latin typeface="+mj-lt"/>
                <a:ea typeface="+mn-ea"/>
                <a:cs typeface="+mn-cs"/>
                <a:hlinkClick r:id="rId2"/>
              </a:rPr>
              <a:t>http://blogs.msdn.com/b/kaevans/archive/2013/08/25/creating-a-fiddler-extension-for-sharepoint-2013-app-tokens.aspx</a:t>
            </a:r>
            <a:r>
              <a:rPr lang="en-US" sz="2000" kern="1200" spc="-70" baseline="0" dirty="0" smtClean="0">
                <a:gradFill>
                  <a:gsLst>
                    <a:gs pos="100000">
                      <a:schemeClr val="bg2"/>
                    </a:gs>
                    <a:gs pos="0">
                      <a:schemeClr val="bg2"/>
                    </a:gs>
                  </a:gsLst>
                  <a:lin ang="5400000" scaled="0"/>
                </a:gradFill>
                <a:effectLst/>
                <a:latin typeface="+mj-lt"/>
                <a:ea typeface="+mn-ea"/>
                <a:cs typeface="+mn-cs"/>
              </a:rPr>
              <a:t> </a:t>
            </a:r>
            <a:endParaRPr lang="en-US" dirty="0" smtClean="0">
              <a:effectLst/>
            </a:endParaRPr>
          </a:p>
          <a:p>
            <a:pPr lvl="0"/>
            <a:r>
              <a:rPr lang="en-US" dirty="0" smtClean="0"/>
              <a:t>Online</a:t>
            </a:r>
          </a:p>
          <a:p>
            <a:pPr lvl="1"/>
            <a:r>
              <a:rPr lang="en-US" dirty="0" smtClean="0"/>
              <a:t>Paste</a:t>
            </a:r>
            <a:r>
              <a:rPr lang="en-US" baseline="0" dirty="0" smtClean="0"/>
              <a:t> token in web page</a:t>
            </a:r>
          </a:p>
          <a:p>
            <a:pPr marL="231775" marR="0" lvl="2"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lang="en-US" sz="2000" kern="1200" spc="0" baseline="0" dirty="0" smtClean="0">
                <a:gradFill>
                  <a:gsLst>
                    <a:gs pos="100000">
                      <a:schemeClr val="bg2"/>
                    </a:gs>
                    <a:gs pos="0">
                      <a:schemeClr val="bg2"/>
                    </a:gs>
                  </a:gsLst>
                  <a:lin ang="5400000" scaled="0"/>
                </a:gradFill>
                <a:effectLst/>
                <a:latin typeface="+mn-lt"/>
                <a:ea typeface="+mn-ea"/>
                <a:cs typeface="+mn-cs"/>
                <a:hlinkClick r:id="rId3"/>
              </a:rPr>
              <a:t>http://jwt.io/</a:t>
            </a:r>
            <a:r>
              <a:rPr lang="en-US" sz="2000" kern="1200" spc="0" baseline="0" dirty="0" smtClean="0">
                <a:gradFill>
                  <a:gsLst>
                    <a:gs pos="100000">
                      <a:schemeClr val="bg2"/>
                    </a:gs>
                    <a:gs pos="0">
                      <a:schemeClr val="bg2"/>
                    </a:gs>
                  </a:gsLst>
                  <a:lin ang="5400000" scaled="0"/>
                </a:gradFill>
                <a:effectLst/>
                <a:latin typeface="+mn-lt"/>
                <a:ea typeface="+mn-ea"/>
                <a:cs typeface="+mn-cs"/>
              </a:rPr>
              <a:t> </a:t>
            </a:r>
            <a:endParaRPr lang="en-US" dirty="0" smtClean="0">
              <a:effectLst/>
            </a:endParaRPr>
          </a:p>
          <a:p>
            <a:pPr lvl="1"/>
            <a:endParaRPr lang="en-US" dirty="0"/>
          </a:p>
        </p:txBody>
      </p:sp>
      <p:sp>
        <p:nvSpPr>
          <p:cNvPr id="3" name="Title 2"/>
          <p:cNvSpPr>
            <a:spLocks noGrp="1"/>
          </p:cNvSpPr>
          <p:nvPr>
            <p:ph type="title"/>
          </p:nvPr>
        </p:nvSpPr>
        <p:spPr/>
        <p:txBody>
          <a:bodyPr/>
          <a:lstStyle/>
          <a:p>
            <a:r>
              <a:rPr lang="en-US" dirty="0" smtClean="0"/>
              <a:t>Troubleshooting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a:blip r:embed="rId4"/>
          <a:stretch>
            <a:fillRect/>
          </a:stretch>
        </p:blipFill>
        <p:spPr>
          <a:xfrm>
            <a:off x="4786313" y="3257526"/>
            <a:ext cx="6881812" cy="2843773"/>
          </a:xfrm>
          <a:prstGeom prst="rect">
            <a:avLst/>
          </a:prstGeom>
        </p:spPr>
      </p:pic>
    </p:spTree>
    <p:extLst>
      <p:ext uri="{BB962C8B-B14F-4D97-AF65-F5344CB8AC3E}">
        <p14:creationId xmlns:p14="http://schemas.microsoft.com/office/powerpoint/2010/main" val="227113000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22474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38140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80545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0897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45280618"/>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106101">
                <a:tc>
                  <a:txBody>
                    <a:bodyPr/>
                    <a:lstStyle/>
                    <a:p>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val="829859176"/>
                  </a:ext>
                </a:extLst>
              </a:tr>
              <a:tr h="417220">
                <a:tc>
                  <a:txBody>
                    <a:bodyPr/>
                    <a:lstStyle/>
                    <a:p>
                      <a:r>
                        <a:rPr lang="en-US" sz="1800" b="1" dirty="0" smtClean="0"/>
                        <a:t>Module 1: Deep Dive into Azure AD with the Office 365 APIs</a:t>
                      </a:r>
                      <a:endParaRPr lang="en-US" sz="1800" b="1" baseline="0" dirty="0" smtClean="0"/>
                    </a:p>
                  </a:txBody>
                  <a:tcPr marL="91403" marR="91403" marT="45701" marB="45701" anchor="ctr"/>
                </a:tc>
                <a:extLst>
                  <a:ext uri="{0D108BD9-81ED-4DB2-BD59-A6C34878D82A}">
                    <a16:rowId xmlns:a16="http://schemas.microsoft.com/office/drawing/2014/main" val="1946132611"/>
                  </a:ext>
                </a:extLst>
              </a:tr>
              <a:tr h="41722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val="320400266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val="2405060554"/>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val="3069023435"/>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val="229327420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val="4198435309"/>
                  </a:ext>
                </a:extLst>
              </a:tr>
            </a:tbl>
          </a:graphicData>
        </a:graphic>
      </p:graphicFrame>
    </p:spTree>
    <p:extLst>
      <p:ext uri="{BB962C8B-B14F-4D97-AF65-F5344CB8AC3E}">
        <p14:creationId xmlns:p14="http://schemas.microsoft.com/office/powerpoint/2010/main" val="298133771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into Azure AD with the Office 365 APIs</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632762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dirty="0" err="1" smtClean="0"/>
              <a:t>OAuth</a:t>
            </a:r>
            <a:r>
              <a:rPr lang="en-US" dirty="0" smtClean="0"/>
              <a:t> Basics &amp; Authentication Flow</a:t>
            </a:r>
          </a:p>
          <a:p>
            <a:r>
              <a:rPr lang="en-US" dirty="0" smtClean="0"/>
              <a:t>App Registration and Authentication</a:t>
            </a:r>
          </a:p>
          <a:p>
            <a:r>
              <a:rPr lang="en-US" dirty="0" smtClean="0"/>
              <a:t>Office 365 Discovery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40863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22340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0400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a:t>
            </a:r>
            <a:br>
              <a:rPr lang="en-US" dirty="0" smtClean="0"/>
            </a:br>
            <a:r>
              <a:rPr lang="en-US" dirty="0" smtClean="0"/>
              <a:t>Device Apps</a:t>
            </a:r>
            <a:endParaRPr lang="en-US" dirty="0"/>
          </a:p>
        </p:txBody>
      </p:sp>
      <p:pic>
        <p:nvPicPr>
          <p:cNvPr id="4" name="Picture 3"/>
          <p:cNvPicPr>
            <a:picLocks noChangeAspect="1"/>
          </p:cNvPicPr>
          <p:nvPr/>
        </p:nvPicPr>
        <p:blipFill rotWithShape="1">
          <a:blip r:embed="rId3"/>
          <a:srcRect l="13975" t="30366" r="63927" b="32367"/>
          <a:stretch/>
        </p:blipFill>
        <p:spPr>
          <a:xfrm>
            <a:off x="1842425" y="1906236"/>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799123" y="482738"/>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634581" y="365304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319841" y="4204729"/>
            <a:ext cx="4004855" cy="2137790"/>
          </a:xfrm>
          <a:prstGeom prst="rect">
            <a:avLst/>
          </a:prstGeom>
        </p:spPr>
      </p:pic>
    </p:spTree>
    <p:extLst>
      <p:ext uri="{BB962C8B-B14F-4D97-AF65-F5344CB8AC3E}">
        <p14:creationId xmlns:p14="http://schemas.microsoft.com/office/powerpoint/2010/main" val="355897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Single </a:t>
            </a:r>
            <a:r>
              <a:rPr lang="en-US" dirty="0" err="1" smtClean="0"/>
              <a:t>auth</a:t>
            </a:r>
            <a:r>
              <a:rPr lang="en-US" dirty="0" smtClean="0"/>
              <a:t> flow for Office 365</a:t>
            </a:r>
          </a:p>
          <a:p>
            <a:pPr lvl="1"/>
            <a:r>
              <a:rPr lang="en-US" dirty="0" smtClean="0"/>
              <a:t>Azure AD Graph, Exchange, SharePoint</a:t>
            </a:r>
          </a:p>
          <a:p>
            <a:pPr lvl="1"/>
            <a:r>
              <a:rPr lang="en-US" dirty="0" smtClean="0"/>
              <a:t>Device apps and web sites</a:t>
            </a:r>
          </a:p>
          <a:p>
            <a:pPr lvl="1"/>
            <a:r>
              <a:rPr lang="en-US" dirty="0" smtClean="0"/>
              <a:t>Admin and end-user consent</a:t>
            </a:r>
          </a:p>
          <a:p>
            <a:r>
              <a:rPr lang="en-US" dirty="0" smtClean="0"/>
              <a:t>Secure protocol</a:t>
            </a:r>
          </a:p>
          <a:p>
            <a:pPr lvl="1"/>
            <a:r>
              <a:rPr lang="en-US" dirty="0" err="1" smtClean="0"/>
              <a:t>OAuth</a:t>
            </a:r>
            <a:r>
              <a:rPr lang="en-US" dirty="0" smtClean="0"/>
              <a:t> 2.0</a:t>
            </a:r>
          </a:p>
          <a:p>
            <a:pPr lvl="1"/>
            <a:r>
              <a:rPr lang="en-US" dirty="0" smtClean="0"/>
              <a:t>No capturing user credentials</a:t>
            </a:r>
          </a:p>
          <a:p>
            <a:pPr lvl="1"/>
            <a:r>
              <a:rPr lang="en-US" dirty="0" smtClean="0"/>
              <a:t>Fine-grained access scopes</a:t>
            </a:r>
          </a:p>
          <a:p>
            <a:pPr lvl="1"/>
            <a:r>
              <a:rPr lang="en-US" dirty="0" smtClean="0"/>
              <a:t>Supports MFA and federated user sign-in</a:t>
            </a:r>
          </a:p>
          <a:p>
            <a:pPr lvl="1"/>
            <a:r>
              <a:rPr lang="en-US" dirty="0" smtClean="0"/>
              <a:t>Long-term access through refresh tokens</a:t>
            </a:r>
          </a:p>
        </p:txBody>
      </p:sp>
      <p:sp>
        <p:nvSpPr>
          <p:cNvPr id="2" name="Title 1"/>
          <p:cNvSpPr>
            <a:spLocks noGrp="1"/>
          </p:cNvSpPr>
          <p:nvPr>
            <p:ph type="title"/>
          </p:nvPr>
        </p:nvSpPr>
        <p:spPr/>
        <p:txBody>
          <a:bodyPr/>
          <a:lstStyle/>
          <a:p>
            <a:r>
              <a:rPr lang="en-US" sz="4704" dirty="0"/>
              <a:t>Azure AD </a:t>
            </a:r>
            <a:r>
              <a:rPr lang="en-US" sz="4704" dirty="0" err="1"/>
              <a:t>OAuth</a:t>
            </a:r>
            <a:r>
              <a:rPr lang="en-US" sz="4704" dirty="0"/>
              <a:t> in </a:t>
            </a:r>
            <a:r>
              <a:rPr lang="en-US" sz="4704" dirty="0" smtClean="0"/>
              <a:t>Office 365 </a:t>
            </a:r>
            <a:r>
              <a:rPr lang="en-US" sz="4704" dirty="0"/>
              <a:t>Preview</a:t>
            </a:r>
          </a:p>
        </p:txBody>
      </p:sp>
      <p:pic>
        <p:nvPicPr>
          <p:cNvPr id="4" name="Picture 11"/>
          <p:cNvPicPr>
            <a:picLocks noChangeAspect="1"/>
          </p:cNvPicPr>
          <p:nvPr/>
        </p:nvPicPr>
        <p:blipFill rotWithShape="1">
          <a:blip r:embed="rId3"/>
          <a:srcRect l="38956" r="1088" b="17214"/>
          <a:stretch/>
        </p:blipFill>
        <p:spPr>
          <a:xfrm>
            <a:off x="7961477" y="1245607"/>
            <a:ext cx="3924985" cy="4911481"/>
          </a:xfrm>
          <a:prstGeom prst="rect">
            <a:avLst/>
          </a:prstGeom>
          <a:ln w="3175">
            <a:solidFill>
              <a:schemeClr val="tx1"/>
            </a:solidFill>
          </a:ln>
        </p:spPr>
      </p:pic>
    </p:spTree>
    <p:extLst>
      <p:ext uri="{BB962C8B-B14F-4D97-AF65-F5344CB8AC3E}">
        <p14:creationId xmlns:p14="http://schemas.microsoft.com/office/powerpoint/2010/main" val="20124289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078E1A-D2E2-4564-A309-CC02D4FE5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dcmitype/"/>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schemas.openxmlformats.org/package/2006/metadata/core-properties"/>
    <ds:schemaRef ds:uri="c7dd7a47-5eb0-4219-9c75-8258c822be9e"/>
    <ds:schemaRef ds:uri="http://schemas.microsoft.com/sharepoint/v3"/>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2752</Words>
  <Application>Microsoft Office PowerPoint</Application>
  <PresentationFormat>Custom</PresentationFormat>
  <Paragraphs>267</Paragraphs>
  <Slides>29</Slides>
  <Notes>17</Notes>
  <HiddenSlides>2</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29</vt:i4>
      </vt:variant>
    </vt:vector>
  </HeadingPairs>
  <TitlesOfParts>
    <vt:vector size="46" baseType="lpstr">
      <vt:lpstr>Arial</vt:lpstr>
      <vt:lpstr>Calibri</vt:lpstr>
      <vt:lpstr>Consolas</vt:lpstr>
      <vt:lpstr>Courier New</vt:lpstr>
      <vt:lpstr>Lucida Console</vt:lpstr>
      <vt:lpstr>Segoe Light</vt:lpstr>
      <vt:lpstr>Segoe Semibold</vt:lpstr>
      <vt:lpstr>Segoe UI</vt:lpstr>
      <vt:lpstr>Segoe UI Light</vt:lpstr>
      <vt:lpstr>Times New Roman</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Recap</vt:lpstr>
      <vt:lpstr>Course Agenda</vt:lpstr>
      <vt:lpstr>Deep Dive into Azure AD with the Office 365 APIs</vt:lpstr>
      <vt:lpstr>Agenda </vt:lpstr>
      <vt:lpstr>Developer vision</vt:lpstr>
      <vt:lpstr>Introduction</vt:lpstr>
      <vt:lpstr>Office 365  Device Apps</vt:lpstr>
      <vt:lpstr>Azure AD OAuth in Office 365 Preview</vt:lpstr>
      <vt:lpstr>OAuth Basics and Authentication Flow</vt:lpstr>
      <vt:lpstr>Authentication to Office 365 APIs using Resource Id</vt:lpstr>
      <vt:lpstr>demo</vt:lpstr>
      <vt:lpstr>App Registration &amp; Authentication</vt:lpstr>
      <vt:lpstr>Azure Active Directory (Azure AD)</vt:lpstr>
      <vt:lpstr>Application Registration</vt:lpstr>
      <vt:lpstr>Custom Application Registration</vt:lpstr>
      <vt:lpstr>Application Authentication</vt:lpstr>
      <vt:lpstr>Office 365 Discovery Service</vt:lpstr>
      <vt:lpstr>O365 Discovery Service</vt:lpstr>
      <vt:lpstr>demo</vt:lpstr>
      <vt:lpstr>Office 365 API Libraries</vt:lpstr>
      <vt:lpstr>Office 365 API Libraries</vt:lpstr>
      <vt:lpstr>Troubleshooting</vt:lpstr>
      <vt:lpstr>Troubleshooting Errors in Auth flow</vt:lpstr>
      <vt:lpstr>Troubleshooting Tokens</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2014-09-03T01:10:32Z</dcterms:created>
  <dcterms:modified xsi:type="dcterms:W3CDTF">2015-10-07T23:07:24Z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